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70" r:id="rId3"/>
    <p:sldId id="258" r:id="rId4"/>
    <p:sldId id="259" r:id="rId5"/>
    <p:sldId id="260" r:id="rId6"/>
    <p:sldId id="261" r:id="rId7"/>
    <p:sldId id="262" r:id="rId8"/>
    <p:sldId id="263" r:id="rId9"/>
    <p:sldId id="264" r:id="rId10"/>
    <p:sldId id="265" r:id="rId11"/>
    <p:sldId id="266" r:id="rId12"/>
    <p:sldId id="272" r:id="rId13"/>
    <p:sldId id="271"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10/4/2019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10/4/2019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10/4/2019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10/4/2019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10/4/2019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10/4/2019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2590799"/>
          </a:xfrm>
        </p:spPr>
        <p:txBody>
          <a:bodyPr>
            <a:normAutofit fontScale="90000"/>
          </a:bodyPr>
          <a:lstStyle/>
          <a:p>
            <a:pPr algn="ct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533400" y="762000"/>
            <a:ext cx="7854696" cy="4219136"/>
          </a:xfrm>
        </p:spPr>
        <p:txBody>
          <a:bodyPr/>
          <a:lstStyle/>
          <a:p>
            <a:pPr algn="ctr"/>
            <a:r>
              <a:rPr lang="en-US" sz="4800" dirty="0" smtClean="0">
                <a:latin typeface="Times New Roman" pitchFamily="18" charset="0"/>
                <a:cs typeface="Times New Roman" pitchFamily="18" charset="0"/>
              </a:rPr>
              <a:t>PEDAGOGY OF ENGLISH</a:t>
            </a:r>
            <a:br>
              <a:rPr lang="en-US" sz="4800" dirty="0" smtClean="0">
                <a:latin typeface="Times New Roman" pitchFamily="18" charset="0"/>
                <a:cs typeface="Times New Roman" pitchFamily="18" charset="0"/>
              </a:rPr>
            </a:br>
            <a:endParaRPr lang="en-US" sz="4800" dirty="0" smtClean="0">
              <a:latin typeface="Times New Roman" pitchFamily="18" charset="0"/>
              <a:cs typeface="Times New Roman" pitchFamily="18" charset="0"/>
            </a:endParaRPr>
          </a:p>
          <a:p>
            <a:pPr algn="ctr"/>
            <a:r>
              <a:rPr lang="en-US" sz="4800" dirty="0" smtClean="0">
                <a:latin typeface="Times New Roman" pitchFamily="18" charset="0"/>
                <a:cs typeface="Times New Roman" pitchFamily="18" charset="0"/>
              </a:rPr>
              <a:t>ACTIVITY SESSION</a:t>
            </a:r>
          </a:p>
          <a:p>
            <a:pPr algn="ctr"/>
            <a:endParaRPr lang="en-US" sz="4800" dirty="0" smtClean="0">
              <a:latin typeface="Times New Roman" pitchFamily="18" charset="0"/>
              <a:cs typeface="Times New Roman" pitchFamily="18" charset="0"/>
            </a:endParaRPr>
          </a:p>
          <a:p>
            <a:pPr algn="ctr"/>
            <a:r>
              <a:rPr lang="en-US" sz="4800" b="1" smtClean="0">
                <a:latin typeface="Times New Roman" pitchFamily="18" charset="0"/>
                <a:cs typeface="Times New Roman" pitchFamily="18" charset="0"/>
              </a:rPr>
              <a:t> </a:t>
            </a:r>
            <a:r>
              <a:rPr lang="en-US" sz="4800" b="1" dirty="0" smtClean="0">
                <a:latin typeface="Times New Roman" pitchFamily="18" charset="0"/>
                <a:cs typeface="Times New Roman" pitchFamily="18" charset="0"/>
              </a:rPr>
              <a:t>PRIMARY</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Arrow Connector 11"/>
          <p:cNvCxnSpPr/>
          <p:nvPr/>
        </p:nvCxnSpPr>
        <p:spPr>
          <a:xfrm rot="5400000">
            <a:off x="6363494" y="4990306"/>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04088"/>
            <a:ext cx="8229600" cy="667512"/>
          </a:xfrm>
        </p:spPr>
        <p:txBody>
          <a:bodyPr>
            <a:normAutofit fontScale="90000"/>
          </a:bodyPr>
          <a:lstStyle/>
          <a:p>
            <a:r>
              <a:rPr lang="en-US" dirty="0" smtClean="0">
                <a:latin typeface="Times New Roman" pitchFamily="18" charset="0"/>
                <a:cs typeface="Times New Roman" pitchFamily="18" charset="0"/>
              </a:rPr>
              <a:t>Activities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524000"/>
            <a:ext cx="8229600" cy="5029200"/>
          </a:xfrm>
        </p:spPr>
        <p:txBody>
          <a:bodyPr>
            <a:normAutofit/>
          </a:bodyPr>
          <a:lstStyle/>
          <a:p>
            <a:r>
              <a:rPr lang="en-US" sz="2400" dirty="0" smtClean="0">
                <a:latin typeface="Times New Roman" pitchFamily="18" charset="0"/>
                <a:cs typeface="Times New Roman" pitchFamily="18" charset="0"/>
              </a:rPr>
              <a:t>The resource person involve the participants in the following activities:</a:t>
            </a:r>
          </a:p>
          <a:p>
            <a:pPr algn="ctr">
              <a:buNone/>
            </a:pPr>
            <a:r>
              <a:rPr lang="en-US" sz="2400" dirty="0" smtClean="0">
                <a:latin typeface="Times New Roman" pitchFamily="18" charset="0"/>
                <a:cs typeface="Times New Roman" pitchFamily="18" charset="0"/>
              </a:rPr>
              <a:t>Group: 1</a:t>
            </a:r>
          </a:p>
          <a:p>
            <a:pPr>
              <a:buFont typeface="Wingdings" pitchFamily="2" charset="2"/>
              <a:buChar char="Ø"/>
            </a:pPr>
            <a:r>
              <a:rPr lang="en-US" sz="2400" dirty="0" smtClean="0">
                <a:latin typeface="Times New Roman" pitchFamily="18" charset="0"/>
                <a:cs typeface="Times New Roman" pitchFamily="18" charset="0"/>
              </a:rPr>
              <a:t>List out all the occupations and categorize the occupations as given below </a:t>
            </a:r>
          </a:p>
          <a:p>
            <a:pPr lvl="1">
              <a:buNone/>
            </a:pPr>
            <a:r>
              <a:rPr lang="en-US" sz="2200" dirty="0" smtClean="0">
                <a:latin typeface="Times New Roman" pitchFamily="18" charset="0"/>
                <a:cs typeface="Times New Roman" pitchFamily="18" charset="0"/>
              </a:rPr>
              <a:t>				Occupations</a:t>
            </a:r>
            <a:endParaRPr lang="en-US" sz="2200" dirty="0">
              <a:latin typeface="Times New Roman" pitchFamily="18" charset="0"/>
              <a:cs typeface="Times New Roman" pitchFamily="18" charset="0"/>
            </a:endParaRPr>
          </a:p>
        </p:txBody>
      </p:sp>
      <p:cxnSp>
        <p:nvCxnSpPr>
          <p:cNvPr id="5" name="Straight Connector 4"/>
          <p:cNvCxnSpPr/>
          <p:nvPr/>
        </p:nvCxnSpPr>
        <p:spPr>
          <a:xfrm rot="5400000">
            <a:off x="3734594" y="4267200"/>
            <a:ext cx="608806"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524000" y="4648200"/>
            <a:ext cx="5181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a:off x="1181100" y="49911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3696494" y="4990306"/>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3581400" y="5334000"/>
            <a:ext cx="15240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May be</a:t>
            </a:r>
            <a:endParaRPr lang="en-US" dirty="0"/>
          </a:p>
        </p:txBody>
      </p:sp>
      <p:sp>
        <p:nvSpPr>
          <p:cNvPr id="15" name="Rounded Rectangle 14"/>
          <p:cNvSpPr/>
          <p:nvPr/>
        </p:nvSpPr>
        <p:spPr>
          <a:xfrm>
            <a:off x="6019800" y="5334000"/>
            <a:ext cx="15240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Never</a:t>
            </a:r>
            <a:endParaRPr lang="en-US" dirty="0"/>
          </a:p>
        </p:txBody>
      </p:sp>
      <p:sp>
        <p:nvSpPr>
          <p:cNvPr id="13" name="Rounded Rectangle 12"/>
          <p:cNvSpPr/>
          <p:nvPr/>
        </p:nvSpPr>
        <p:spPr>
          <a:xfrm>
            <a:off x="838200" y="5334000"/>
            <a:ext cx="15240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Want to be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15112"/>
          </a:xfrm>
        </p:spPr>
        <p:txBody>
          <a:bodyPr>
            <a:normAutofit/>
          </a:bodyPr>
          <a:lstStyle/>
          <a:p>
            <a:pPr algn="ctr"/>
            <a:r>
              <a:rPr lang="en-US" sz="2400" dirty="0" smtClean="0">
                <a:latin typeface="Times New Roman" pitchFamily="18" charset="0"/>
                <a:cs typeface="Times New Roman" pitchFamily="18" charset="0"/>
              </a:rPr>
              <a:t>Group-2</a:t>
            </a:r>
            <a:endParaRPr lang="en-US" sz="24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8229600" cy="5105400"/>
          </a:xfrm>
        </p:spPr>
        <p:txBody>
          <a:bodyPr/>
          <a:lstStyle/>
          <a:p>
            <a:pPr>
              <a:buFont typeface="Wingdings" pitchFamily="2" charset="2"/>
              <a:buChar char="Ø"/>
            </a:pPr>
            <a:r>
              <a:rPr lang="en-US" dirty="0" smtClean="0">
                <a:latin typeface="Times New Roman" pitchFamily="18" charset="0"/>
                <a:cs typeface="Times New Roman" pitchFamily="18" charset="0"/>
              </a:rPr>
              <a:t>The resource person asks the group members to enact the roles in the prose.</a:t>
            </a:r>
          </a:p>
          <a:p>
            <a:pPr algn="ctr">
              <a:buNone/>
            </a:pPr>
            <a:r>
              <a:rPr lang="en-US" sz="2400" dirty="0" smtClean="0">
                <a:latin typeface="Times New Roman" pitchFamily="18" charset="0"/>
                <a:cs typeface="Times New Roman" pitchFamily="18" charset="0"/>
              </a:rPr>
              <a:t>	Group-3</a:t>
            </a:r>
          </a:p>
          <a:p>
            <a:pPr>
              <a:buFont typeface="Wingdings" pitchFamily="2" charset="2"/>
              <a:buChar char="Ø"/>
            </a:pPr>
            <a:r>
              <a:rPr lang="en-US" sz="2400" dirty="0" smtClean="0">
                <a:latin typeface="Times New Roman" pitchFamily="18" charset="0"/>
                <a:cs typeface="Times New Roman" pitchFamily="18" charset="0"/>
              </a:rPr>
              <a:t>The resource person asks the group members to prepare a poster related to the theme of the prose.</a:t>
            </a:r>
          </a:p>
          <a:p>
            <a:pPr>
              <a:buNone/>
            </a:pPr>
            <a:r>
              <a:rPr lang="en-US" sz="2400" dirty="0" smtClean="0">
                <a:latin typeface="Times New Roman" pitchFamily="18" charset="0"/>
                <a:cs typeface="Times New Roman" pitchFamily="18" charset="0"/>
              </a:rPr>
              <a:t>					</a:t>
            </a:r>
          </a:p>
          <a:p>
            <a:pPr algn="ctr">
              <a:buNone/>
            </a:pPr>
            <a:r>
              <a:rPr lang="en-US" sz="2400" dirty="0" smtClean="0">
                <a:latin typeface="Times New Roman" pitchFamily="18" charset="0"/>
                <a:cs typeface="Times New Roman" pitchFamily="18" charset="0"/>
              </a:rPr>
              <a:t>Group-4</a:t>
            </a:r>
          </a:p>
          <a:p>
            <a:pPr>
              <a:buFont typeface="Wingdings" pitchFamily="2" charset="2"/>
              <a:buChar char="Ø"/>
            </a:pPr>
            <a:r>
              <a:rPr lang="en-US" sz="2400" dirty="0" smtClean="0">
                <a:latin typeface="Times New Roman" pitchFamily="18" charset="0"/>
                <a:cs typeface="Times New Roman" pitchFamily="18" charset="0"/>
              </a:rPr>
              <a:t>The resource person asks the group members to collect proverbs related to the theme of the prose.</a:t>
            </a:r>
          </a:p>
          <a:p>
            <a:pPr algn="ctr">
              <a:buNone/>
            </a:pPr>
            <a:r>
              <a:rPr lang="en-US" sz="2400" dirty="0" smtClean="0">
                <a:latin typeface="Times New Roman" pitchFamily="18" charset="0"/>
                <a:cs typeface="Times New Roman" pitchFamily="18" charset="0"/>
              </a:rPr>
              <a:t>Group-5</a:t>
            </a:r>
          </a:p>
          <a:p>
            <a:pPr>
              <a:buFont typeface="Wingdings" pitchFamily="2" charset="2"/>
              <a:buChar char="Ø"/>
            </a:pPr>
            <a:r>
              <a:rPr lang="en-US" sz="2400" dirty="0" smtClean="0">
                <a:latin typeface="Times New Roman" pitchFamily="18" charset="0"/>
                <a:cs typeface="Times New Roman" pitchFamily="18" charset="0"/>
              </a:rPr>
              <a:t>The resource person asks the group members to prepare a  lesson plan for the prose.</a:t>
            </a:r>
          </a:p>
          <a:p>
            <a:pPr>
              <a:buNone/>
            </a:pPr>
            <a:endParaRPr lang="en-US" sz="24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Times New Roman" pitchFamily="18" charset="0"/>
                <a:cs typeface="Times New Roman" pitchFamily="18" charset="0"/>
              </a:rPr>
              <a:t>Note</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gn="just">
              <a:buNone/>
            </a:pPr>
            <a:r>
              <a:rPr lang="en-US" dirty="0" smtClean="0">
                <a:latin typeface="Times New Roman" pitchFamily="18" charset="0"/>
                <a:cs typeface="Times New Roman" pitchFamily="18" charset="0"/>
              </a:rPr>
              <a:t>       </a:t>
            </a:r>
          </a:p>
          <a:p>
            <a:pPr algn="just">
              <a:buNone/>
            </a:pPr>
            <a:r>
              <a:rPr lang="en-US" dirty="0" smtClean="0">
                <a:latin typeface="Times New Roman" pitchFamily="18" charset="0"/>
                <a:cs typeface="Times New Roman" pitchFamily="18" charset="0"/>
              </a:rPr>
              <a:t>         The teachers may design activities in the same manner suitable to the level of their students.</a:t>
            </a:r>
            <a:endParaRPr lang="en-US"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34112"/>
          </a:xfrm>
        </p:spPr>
        <p:txBody>
          <a:bodyPr>
            <a:normAutofit fontScale="90000"/>
          </a:bodyPr>
          <a:lstStyle/>
          <a:p>
            <a:r>
              <a:rPr lang="en-US" sz="800" dirty="0" smtClean="0"/>
              <a:t>.</a:t>
            </a:r>
            <a:endParaRPr lang="en-US" sz="800" dirty="0"/>
          </a:p>
        </p:txBody>
      </p:sp>
      <p:sp>
        <p:nvSpPr>
          <p:cNvPr id="3" name="Content Placeholder 2"/>
          <p:cNvSpPr>
            <a:spLocks noGrp="1"/>
          </p:cNvSpPr>
          <p:nvPr>
            <p:ph idx="1"/>
          </p:nvPr>
        </p:nvSpPr>
        <p:spPr>
          <a:xfrm>
            <a:off x="457200" y="1143000"/>
            <a:ext cx="8229600" cy="5181600"/>
          </a:xfrm>
        </p:spPr>
        <p:txBody>
          <a:bodyPr>
            <a:normAutofit/>
          </a:bodyPr>
          <a:lstStyle/>
          <a:p>
            <a:pPr algn="ctr">
              <a:buNone/>
            </a:pPr>
            <a:endParaRPr lang="en-US" sz="6000" dirty="0" smtClean="0">
              <a:latin typeface="Algerian" pitchFamily="82" charset="0"/>
              <a:cs typeface="Times New Roman" pitchFamily="18" charset="0"/>
            </a:endParaRPr>
          </a:p>
          <a:p>
            <a:pPr algn="ctr">
              <a:buNone/>
            </a:pPr>
            <a:endParaRPr lang="en-US" sz="6000" smtClean="0">
              <a:latin typeface="Algerian" pitchFamily="82" charset="0"/>
              <a:cs typeface="Times New Roman" pitchFamily="18" charset="0"/>
            </a:endParaRPr>
          </a:p>
          <a:p>
            <a:pPr algn="ctr">
              <a:buNone/>
            </a:pPr>
            <a:r>
              <a:rPr lang="en-US" sz="6000" smtClean="0">
                <a:latin typeface="Algerian" pitchFamily="82" charset="0"/>
                <a:cs typeface="Times New Roman" pitchFamily="18" charset="0"/>
              </a:rPr>
              <a:t>THANK </a:t>
            </a:r>
            <a:r>
              <a:rPr lang="en-US" sz="6000" dirty="0" smtClean="0">
                <a:latin typeface="Algerian" pitchFamily="82" charset="0"/>
                <a:cs typeface="Times New Roman" pitchFamily="18" charset="0"/>
              </a:rPr>
              <a:t>YOU</a:t>
            </a:r>
            <a:endParaRPr lang="en-US" sz="6000" dirty="0">
              <a:latin typeface="Algerian" pitchFamily="82"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438912"/>
          </a:xfrm>
        </p:spPr>
        <p:txBody>
          <a:bodyPr>
            <a:normAutofit/>
          </a:bodyPr>
          <a:lstStyle/>
          <a:p>
            <a:pPr algn="ctr"/>
            <a:r>
              <a:rPr lang="en-US" sz="2400" b="1" dirty="0" smtClean="0">
                <a:solidFill>
                  <a:schemeClr val="tx1"/>
                </a:solidFill>
                <a:latin typeface="Times New Roman" pitchFamily="18" charset="0"/>
                <a:cs typeface="Times New Roman" pitchFamily="18" charset="0"/>
              </a:rPr>
              <a:t>ACTIVITIES BASED  ON A PROSE </a:t>
            </a:r>
            <a:endParaRPr lang="en-US" sz="2400" b="1"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447800"/>
            <a:ext cx="8229600" cy="4876800"/>
          </a:xfrm>
        </p:spPr>
        <p:txBody>
          <a:bodyPr/>
          <a:lstStyle/>
          <a:p>
            <a:pPr algn="just"/>
            <a:endParaRPr lang="en-US" sz="2400" dirty="0" smtClean="0">
              <a:latin typeface="Times New Roman" pitchFamily="18" charset="0"/>
              <a:cs typeface="Times New Roman" pitchFamily="18" charset="0"/>
            </a:endParaRPr>
          </a:p>
          <a:p>
            <a:pPr algn="just"/>
            <a:endParaRPr lang="en-US" sz="24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The resource person divides the participants into five groups. </a:t>
            </a:r>
          </a:p>
          <a:p>
            <a:pPr algn="just">
              <a:buNone/>
            </a:pPr>
            <a:endParaRPr lang="en-US" sz="2400" dirty="0" smtClean="0">
              <a:latin typeface="Times New Roman" pitchFamily="18" charset="0"/>
              <a:cs typeface="Times New Roman" pitchFamily="18" charset="0"/>
            </a:endParaRPr>
          </a:p>
          <a:p>
            <a:pPr algn="just"/>
            <a:r>
              <a:rPr lang="en-US" sz="2400" dirty="0" err="1" smtClean="0">
                <a:latin typeface="Times New Roman" pitchFamily="18" charset="0"/>
                <a:cs typeface="Times New Roman" pitchFamily="18" charset="0"/>
              </a:rPr>
              <a:t>He/She</a:t>
            </a:r>
            <a:r>
              <a:rPr lang="en-US" sz="2400" dirty="0" smtClean="0">
                <a:latin typeface="Times New Roman" pitchFamily="18" charset="0"/>
                <a:cs typeface="Times New Roman" pitchFamily="18" charset="0"/>
              </a:rPr>
              <a:t> distributes a sheet containing a prose and gives activities.</a:t>
            </a:r>
          </a:p>
          <a:p>
            <a:pPr algn="just">
              <a:buNone/>
            </a:pPr>
            <a:endParaRPr lang="en-US" sz="2400" dirty="0" smtClean="0">
              <a:latin typeface="Times New Roman" pitchFamily="18" charset="0"/>
              <a:cs typeface="Times New Roman" pitchFamily="18" charset="0"/>
            </a:endParaRPr>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pPr algn="ctr"/>
            <a:r>
              <a:rPr lang="en-US" sz="2400" b="1" dirty="0" smtClean="0">
                <a:solidFill>
                  <a:schemeClr val="tx1"/>
                </a:solidFill>
                <a:latin typeface="Times New Roman" pitchFamily="18" charset="0"/>
                <a:cs typeface="Times New Roman" pitchFamily="18" charset="0"/>
              </a:rPr>
              <a:t>THE SHOE SHINE</a:t>
            </a:r>
            <a:endParaRPr lang="en-US" sz="2400" b="1"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838200"/>
            <a:ext cx="8458200" cy="5791200"/>
          </a:xfrm>
        </p:spPr>
        <p:txBody>
          <a:bodyPr>
            <a:noAutofit/>
          </a:bodyPr>
          <a:lstStyle/>
          <a:p>
            <a:pPr algn="just">
              <a:buNone/>
            </a:pPr>
            <a:r>
              <a:rPr lang="en-US" sz="2400" dirty="0" smtClean="0">
                <a:latin typeface="Times New Roman" pitchFamily="18" charset="0"/>
                <a:cs typeface="Times New Roman" pitchFamily="18" charset="0"/>
              </a:rPr>
              <a:t>			I was standing outside the Tea House in Connaught Circus, idly watching the traffic. I wondered if I could afford a cup of coffee and a plate of potato chips, when a shoeshine walked up and put down his box in front of me. “Cream and polish sir?” he asked. “Your shoes do need a polish, sir”, the boy persisted. “Yes I know,” I said, smiling, “but I can’t afford it.” “Can’t afford it?” the shoeshine replied joining me with a smile. ‘Only four </a:t>
            </a:r>
            <a:r>
              <a:rPr lang="en-US" sz="2400" dirty="0" err="1" smtClean="0">
                <a:latin typeface="Times New Roman" pitchFamily="18" charset="0"/>
                <a:cs typeface="Times New Roman" pitchFamily="18" charset="0"/>
              </a:rPr>
              <a:t>annas</a:t>
            </a:r>
            <a:r>
              <a:rPr lang="en-US" sz="2400" dirty="0" smtClean="0">
                <a:latin typeface="Times New Roman" pitchFamily="18" charset="0"/>
                <a:cs typeface="Times New Roman" pitchFamily="18" charset="0"/>
              </a:rPr>
              <a:t>, sir.” “I haven’t got four </a:t>
            </a:r>
            <a:r>
              <a:rPr lang="en-US" sz="2400" dirty="0" err="1" smtClean="0">
                <a:latin typeface="Times New Roman" pitchFamily="18" charset="0"/>
                <a:cs typeface="Times New Roman" pitchFamily="18" charset="0"/>
              </a:rPr>
              <a:t>annas</a:t>
            </a:r>
            <a:r>
              <a:rPr lang="en-US" sz="2400" dirty="0" smtClean="0">
                <a:latin typeface="Times New Roman" pitchFamily="18" charset="0"/>
                <a:cs typeface="Times New Roman" pitchFamily="18" charset="0"/>
              </a:rPr>
              <a:t> for a shoe polish”, I said walking away. But there was a puzzled and hurt expression on his face, as if I was making fun of him, “You see, I am looking for a job.” The boy picked up his box and started walking with me. “Can’t get a job with dirty shoes like that, sir. The boss sahibs won’t like it.” “The boss sahibs don’t seem to like me in any case”, I answered beginning to get irritated. “Polished shoes won’t make things any better.” </a:t>
            </a:r>
          </a:p>
          <a:p>
            <a:pPr algn="just"/>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a:bodyPr>
          <a:lstStyle/>
          <a:p>
            <a:r>
              <a:rPr lang="en-US" sz="800" dirty="0" smtClean="0"/>
              <a:t>.</a:t>
            </a:r>
            <a:endParaRPr lang="en-US" sz="800" dirty="0"/>
          </a:p>
        </p:txBody>
      </p:sp>
      <p:sp>
        <p:nvSpPr>
          <p:cNvPr id="3" name="Content Placeholder 2"/>
          <p:cNvSpPr>
            <a:spLocks noGrp="1"/>
          </p:cNvSpPr>
          <p:nvPr>
            <p:ph idx="1"/>
          </p:nvPr>
        </p:nvSpPr>
        <p:spPr>
          <a:xfrm>
            <a:off x="457200" y="457200"/>
            <a:ext cx="8229600" cy="5791200"/>
          </a:xfrm>
        </p:spPr>
        <p:txBody>
          <a:bodyPr>
            <a:noAutofit/>
          </a:bodyPr>
          <a:lstStyle/>
          <a:p>
            <a:pPr algn="just">
              <a:buNone/>
            </a:pPr>
            <a:r>
              <a:rPr lang="en-US" sz="2400" dirty="0" smtClean="0">
                <a:latin typeface="Times New Roman" pitchFamily="18" charset="0"/>
                <a:cs typeface="Times New Roman" pitchFamily="18" charset="0"/>
              </a:rPr>
              <a:t>			I wanted to get rid of the boy, but he persisted in walking with me. “You don’t live in Delhi”, he said after a while. “No”, I replied firmly. “I come from Calcutta and I don’t want my shoes polished.” “I have an uncle who works in Calcutta”, he went on. “Earns a lot of money in the house of a Bengali </a:t>
            </a:r>
            <a:r>
              <a:rPr lang="en-US" sz="2400" dirty="0" err="1" smtClean="0">
                <a:latin typeface="Times New Roman" pitchFamily="18" charset="0"/>
                <a:cs typeface="Times New Roman" pitchFamily="18" charset="0"/>
              </a:rPr>
              <a:t>Babu</a:t>
            </a:r>
            <a:r>
              <a:rPr lang="en-US" sz="2400" dirty="0" smtClean="0">
                <a:latin typeface="Times New Roman" pitchFamily="18" charset="0"/>
                <a:cs typeface="Times New Roman" pitchFamily="18" charset="0"/>
              </a:rPr>
              <a:t>.” Instantly the thought seized me. “And how much money do you earn?” I questioned. “Oh, it all depends. On a bad day about three rupees, on a good day when there are lots of tourists, about five. Sometimes more.” I did a spot of quick calculation in my mind. The answer sent a shiver through me. The shoeshine earned more than Ram Singh, a clerk in a Government office. Here at last was a solution “Do you think I could…?” I asked hesitantly. “What sir?” “Polish shoes? Like you, I mean?” “Polish shoes? The boy asked stopping dead. “On the pavement, like me?” I didn’t expect the loud laugh that followed.</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362"/>
          </a:xfrm>
        </p:spPr>
        <p:txBody>
          <a:bodyPr>
            <a:normAutofit fontScale="90000"/>
          </a:bodyPr>
          <a:lstStyle/>
          <a:p>
            <a:r>
              <a:rPr lang="en-US" sz="800" dirty="0" smtClean="0"/>
              <a:t>.</a:t>
            </a:r>
            <a:endParaRPr lang="en-US" sz="800" dirty="0"/>
          </a:p>
        </p:txBody>
      </p:sp>
      <p:sp>
        <p:nvSpPr>
          <p:cNvPr id="3" name="Content Placeholder 2"/>
          <p:cNvSpPr>
            <a:spLocks noGrp="1"/>
          </p:cNvSpPr>
          <p:nvPr>
            <p:ph idx="1"/>
          </p:nvPr>
        </p:nvSpPr>
        <p:spPr>
          <a:xfrm>
            <a:off x="457200" y="685800"/>
            <a:ext cx="8229600" cy="5562600"/>
          </a:xfrm>
        </p:spPr>
        <p:txBody>
          <a:bodyPr>
            <a:normAutofit/>
          </a:bodyPr>
          <a:lstStyle/>
          <a:p>
            <a:pPr algn="just">
              <a:buNone/>
            </a:pPr>
            <a:r>
              <a:rPr lang="en-US" sz="28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It took me a lot of persuading. </a:t>
            </a:r>
            <a:r>
              <a:rPr lang="en-US" sz="2400" dirty="0" err="1" smtClean="0">
                <a:latin typeface="Times New Roman" pitchFamily="18" charset="0"/>
                <a:cs typeface="Times New Roman" pitchFamily="18" charset="0"/>
              </a:rPr>
              <a:t>Shovan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Lal</a:t>
            </a:r>
            <a:r>
              <a:rPr lang="en-US" sz="2400" dirty="0" smtClean="0">
                <a:latin typeface="Times New Roman" pitchFamily="18" charset="0"/>
                <a:cs typeface="Times New Roman" pitchFamily="18" charset="0"/>
              </a:rPr>
              <a:t>, for that was his name, refused to believe that I wasn’t making fun of him. He had to leave school two years before his matriculation, why should I want to do his job when I had been to university? If he could speak English he certainly wouldn’t be polishing other people’s shoes. He would sit in an office and be a sahib himself, earning a regular monthly salary. But he hadn’t been born under a lucky star; his father had died of small pox about three years ago. No, shoe shinning was no job for an educated man like myself. What would my friends say? I explained that I had no friends in Delhi, that I had left home without sitting through my exams. And most important, that even if I did apply for a clerk’s job, I would be earning less than him.</a:t>
            </a:r>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a:bodyPr>
          <a:lstStyle/>
          <a:p>
            <a:r>
              <a:rPr lang="en-US" sz="800" dirty="0" smtClean="0"/>
              <a:t>.</a:t>
            </a:r>
            <a:endParaRPr lang="en-US" sz="800" dirty="0"/>
          </a:p>
        </p:txBody>
      </p:sp>
      <p:sp>
        <p:nvSpPr>
          <p:cNvPr id="3" name="Content Placeholder 2"/>
          <p:cNvSpPr>
            <a:spLocks noGrp="1"/>
          </p:cNvSpPr>
          <p:nvPr>
            <p:ph idx="1"/>
          </p:nvPr>
        </p:nvSpPr>
        <p:spPr>
          <a:xfrm>
            <a:off x="228600" y="685800"/>
            <a:ext cx="8686800" cy="5638800"/>
          </a:xfrm>
        </p:spPr>
        <p:txBody>
          <a:bodyPr>
            <a:normAutofit fontScale="77500" lnSpcReduction="20000"/>
          </a:bodyPr>
          <a:lstStyle/>
          <a:p>
            <a:pPr algn="just">
              <a:lnSpc>
                <a:spcPct val="120000"/>
              </a:lnSpc>
              <a:buNone/>
            </a:pPr>
            <a:r>
              <a:rPr lang="en-US" dirty="0" smtClean="0"/>
              <a:t>    			</a:t>
            </a:r>
            <a:r>
              <a:rPr lang="en-US" dirty="0" smtClean="0">
                <a:latin typeface="Times New Roman" pitchFamily="18" charset="0"/>
                <a:cs typeface="Times New Roman" pitchFamily="18" charset="0"/>
              </a:rPr>
              <a:t>“But think of the status of working in an office with an electric fan over your head” </a:t>
            </a:r>
            <a:r>
              <a:rPr lang="en-US" dirty="0" err="1" smtClean="0">
                <a:latin typeface="Times New Roman" pitchFamily="18" charset="0"/>
                <a:cs typeface="Times New Roman" pitchFamily="18" charset="0"/>
              </a:rPr>
              <a:t>Shovan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Lal</a:t>
            </a:r>
            <a:r>
              <a:rPr lang="en-US" dirty="0" smtClean="0">
                <a:latin typeface="Times New Roman" pitchFamily="18" charset="0"/>
                <a:cs typeface="Times New Roman" pitchFamily="18" charset="0"/>
              </a:rPr>
              <a:t> argued. ‘There is that, I suppose, I replied smiling, “but I have to get a job straightaway.” “Well” my friend said, reluctantly giving in, “if you really want to…..I mean I don’t know how the others will take it. There is a </a:t>
            </a:r>
            <a:r>
              <a:rPr lang="en-US" dirty="0" err="1" smtClean="0">
                <a:latin typeface="Times New Roman" pitchFamily="18" charset="0"/>
                <a:cs typeface="Times New Roman" pitchFamily="18" charset="0"/>
              </a:rPr>
              <a:t>Shoeshines’</a:t>
            </a:r>
            <a:r>
              <a:rPr lang="en-US" dirty="0" smtClean="0">
                <a:latin typeface="Times New Roman" pitchFamily="18" charset="0"/>
                <a:cs typeface="Times New Roman" pitchFamily="18" charset="0"/>
              </a:rPr>
              <a:t> Union, you know. And Connaught Circus is a profitable place. If there’s an extra shoeshine, it means that everyone else earns a little bit less.” I hadn’t thought of it like that and </a:t>
            </a:r>
            <a:r>
              <a:rPr lang="en-US" dirty="0" err="1" smtClean="0">
                <a:latin typeface="Times New Roman" pitchFamily="18" charset="0"/>
                <a:cs typeface="Times New Roman" pitchFamily="18" charset="0"/>
              </a:rPr>
              <a:t>Shovan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Lal</a:t>
            </a:r>
            <a:r>
              <a:rPr lang="en-US" dirty="0" smtClean="0">
                <a:latin typeface="Times New Roman" pitchFamily="18" charset="0"/>
                <a:cs typeface="Times New Roman" pitchFamily="18" charset="0"/>
              </a:rPr>
              <a:t> has opened up a whole new world for me. For the moment I lost the feeling of hopelessness and despair which had possessed me ever since I arrived in Delhi. To work as a shoeshine became the most important goal in my life. “But if I can persuade the others”, </a:t>
            </a:r>
            <a:r>
              <a:rPr lang="en-US" dirty="0" err="1" smtClean="0">
                <a:latin typeface="Times New Roman" pitchFamily="18" charset="0"/>
                <a:cs typeface="Times New Roman" pitchFamily="18" charset="0"/>
              </a:rPr>
              <a:t>Shovan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Lal</a:t>
            </a:r>
            <a:r>
              <a:rPr lang="en-US" dirty="0" smtClean="0">
                <a:latin typeface="Times New Roman" pitchFamily="18" charset="0"/>
                <a:cs typeface="Times New Roman" pitchFamily="18" charset="0"/>
              </a:rPr>
              <a:t> said, breaking into my thoughts, “You will need to get all the stuff. A box like this one, brushes, cream and polish and some rags”. “Yes, of course,” I replied, drawn back to reality once again, “and how much will all that cost?” “About ten or twelve rupees, </a:t>
            </a:r>
            <a:r>
              <a:rPr lang="en-US" dirty="0" err="1" smtClean="0">
                <a:latin typeface="Times New Roman" pitchFamily="18" charset="0"/>
                <a:cs typeface="Times New Roman" pitchFamily="18" charset="0"/>
              </a:rPr>
              <a:t>Shovan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Lal</a:t>
            </a:r>
            <a:r>
              <a:rPr lang="en-US" dirty="0" smtClean="0">
                <a:latin typeface="Times New Roman" pitchFamily="18" charset="0"/>
                <a:cs typeface="Times New Roman" pitchFamily="18" charset="0"/>
              </a:rPr>
              <a:t> answered </a:t>
            </a:r>
            <a:r>
              <a:rPr lang="en-US" dirty="0" err="1" smtClean="0">
                <a:latin typeface="Times New Roman" pitchFamily="18" charset="0"/>
                <a:cs typeface="Times New Roman" pitchFamily="18" charset="0"/>
              </a:rPr>
              <a:t>should’nt</a:t>
            </a:r>
            <a:r>
              <a:rPr lang="en-US" dirty="0" smtClean="0">
                <a:latin typeface="Times New Roman" pitchFamily="18" charset="0"/>
                <a:cs typeface="Times New Roman" pitchFamily="18" charset="0"/>
              </a:rPr>
              <a:t> be much more than that.” “Really”, I said and started laughing. “Why, what’s the matter? Don’t you believe me?” “Of course I believe you.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82562"/>
          </a:xfrm>
        </p:spPr>
        <p:txBody>
          <a:bodyPr>
            <a:normAutofit/>
          </a:bodyPr>
          <a:lstStyle/>
          <a:p>
            <a:r>
              <a:rPr lang="en-US" sz="800" dirty="0" smtClean="0"/>
              <a:t>.</a:t>
            </a:r>
            <a:endParaRPr lang="en-US" sz="800" dirty="0"/>
          </a:p>
        </p:txBody>
      </p:sp>
      <p:sp>
        <p:nvSpPr>
          <p:cNvPr id="3" name="Content Placeholder 2"/>
          <p:cNvSpPr>
            <a:spLocks noGrp="1"/>
          </p:cNvSpPr>
          <p:nvPr>
            <p:ph idx="1"/>
          </p:nvPr>
        </p:nvSpPr>
        <p:spPr>
          <a:xfrm>
            <a:off x="457200" y="609600"/>
            <a:ext cx="8229600" cy="5516563"/>
          </a:xfrm>
        </p:spPr>
        <p:txBody>
          <a:bodyPr>
            <a:normAutofit/>
          </a:bodyPr>
          <a:lstStyle/>
          <a:p>
            <a:pPr algn="just">
              <a:buNone/>
            </a:pPr>
            <a:r>
              <a:rPr lang="en-US" dirty="0" smtClean="0"/>
              <a:t>			</a:t>
            </a:r>
            <a:r>
              <a:rPr lang="en-US" sz="2200" dirty="0" smtClean="0">
                <a:latin typeface="Times New Roman" pitchFamily="18" charset="0"/>
                <a:cs typeface="Times New Roman" pitchFamily="18" charset="0"/>
              </a:rPr>
              <a:t>But the simple fact is that I only have five rupees and some loose change.” This time </a:t>
            </a:r>
            <a:r>
              <a:rPr lang="en-US" sz="2200" dirty="0" err="1" smtClean="0">
                <a:latin typeface="Times New Roman" pitchFamily="18" charset="0"/>
                <a:cs typeface="Times New Roman" pitchFamily="18" charset="0"/>
              </a:rPr>
              <a:t>Shovan</a:t>
            </a:r>
            <a:r>
              <a:rPr lang="en-U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Lal</a:t>
            </a:r>
            <a:r>
              <a:rPr lang="en-US" sz="2200" dirty="0" smtClean="0">
                <a:latin typeface="Times New Roman" pitchFamily="18" charset="0"/>
                <a:cs typeface="Times New Roman" pitchFamily="18" charset="0"/>
              </a:rPr>
              <a:t> was really shocked. His mouth fell open and his eyes shot up in surprise. “You mean, you really mean…..?” “I’ m afraid I do,” I replied. “You see, I could never have an electric fan over my head.” He closed his eyes and his face became thoughtful while he put his hand inside the pockets of his half-pants several times. “Well,” he said, “we shall have to find a way.” It was nearly six o’clock and we walked a few yards in silence towards the </a:t>
            </a:r>
            <a:r>
              <a:rPr lang="en-US" sz="2200" dirty="0" err="1" smtClean="0">
                <a:latin typeface="Times New Roman" pitchFamily="18" charset="0"/>
                <a:cs typeface="Times New Roman" pitchFamily="18" charset="0"/>
              </a:rPr>
              <a:t>Rivoli</a:t>
            </a:r>
            <a:r>
              <a:rPr lang="en-US" sz="2200" dirty="0" smtClean="0">
                <a:latin typeface="Times New Roman" pitchFamily="18" charset="0"/>
                <a:cs typeface="Times New Roman" pitchFamily="18" charset="0"/>
              </a:rPr>
              <a:t> Cinema where a show had just ended. </a:t>
            </a:r>
            <a:r>
              <a:rPr lang="en-US" sz="2200" dirty="0" err="1" smtClean="0">
                <a:latin typeface="Times New Roman" pitchFamily="18" charset="0"/>
                <a:cs typeface="Times New Roman" pitchFamily="18" charset="0"/>
              </a:rPr>
              <a:t>Shovan</a:t>
            </a:r>
            <a:r>
              <a:rPr lang="en-U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Lalquickened</a:t>
            </a:r>
            <a:r>
              <a:rPr lang="en-US" sz="2200" dirty="0" smtClean="0">
                <a:latin typeface="Times New Roman" pitchFamily="18" charset="0"/>
                <a:cs typeface="Times New Roman" pitchFamily="18" charset="0"/>
              </a:rPr>
              <a:t> his steps. I must work now. But you come to see me at eleven o’clock after the last show. Then, I shall talk with my friends, and see what they say.” “All right”, I nodded, as I watched him walk away. “And don’t worry,” he shouted just before he turned the corner, “if they let you work there, we’ll find the money somehow,” I walked along the streets of Delhi.</a:t>
            </a:r>
          </a:p>
          <a:p>
            <a:endParaRPr lang="en-US" sz="2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a:bodyPr>
          <a:lstStyle/>
          <a:p>
            <a:r>
              <a:rPr lang="en-US" sz="800" dirty="0" smtClean="0"/>
              <a:t>.</a:t>
            </a:r>
            <a:endParaRPr lang="en-US" sz="800" dirty="0"/>
          </a:p>
        </p:txBody>
      </p:sp>
      <p:sp>
        <p:nvSpPr>
          <p:cNvPr id="3" name="Content Placeholder 2"/>
          <p:cNvSpPr>
            <a:spLocks noGrp="1"/>
          </p:cNvSpPr>
          <p:nvPr>
            <p:ph idx="1"/>
          </p:nvPr>
        </p:nvSpPr>
        <p:spPr>
          <a:xfrm>
            <a:off x="457200" y="609600"/>
            <a:ext cx="8229600" cy="6096000"/>
          </a:xfrm>
        </p:spPr>
        <p:txBody>
          <a:bodyPr>
            <a:normAutofit fontScale="77500" lnSpcReduction="20000"/>
          </a:bodyPr>
          <a:lstStyle/>
          <a:p>
            <a:pPr algn="just">
              <a:lnSpc>
                <a:spcPct val="120000"/>
              </a:lnSpc>
              <a:buNone/>
            </a:pPr>
            <a:r>
              <a:rPr lang="en-US" dirty="0" smtClean="0"/>
              <a:t>			</a:t>
            </a:r>
            <a:r>
              <a:rPr lang="en-US" sz="2900" dirty="0" smtClean="0">
                <a:latin typeface="Times New Roman" pitchFamily="18" charset="0"/>
                <a:cs typeface="Times New Roman" pitchFamily="18" charset="0"/>
              </a:rPr>
              <a:t>I wondered what the history of my country meant to me. Here was a land where man had achieved greatness on every plane-astronomy, algebra, architecture, even poetry, music and art. Yet in this very city, where seven empires had come and gone, where Akbar and </a:t>
            </a:r>
            <a:r>
              <a:rPr lang="en-US" sz="2900" dirty="0" err="1" smtClean="0">
                <a:latin typeface="Times New Roman" pitchFamily="18" charset="0"/>
                <a:cs typeface="Times New Roman" pitchFamily="18" charset="0"/>
              </a:rPr>
              <a:t>Ashoka</a:t>
            </a:r>
            <a:r>
              <a:rPr lang="en-US" sz="2900" dirty="0" smtClean="0">
                <a:latin typeface="Times New Roman" pitchFamily="18" charset="0"/>
                <a:cs typeface="Times New Roman" pitchFamily="18" charset="0"/>
              </a:rPr>
              <a:t> ruled, I could not get a job, and a boy like </a:t>
            </a:r>
            <a:r>
              <a:rPr lang="en-US" sz="2900" dirty="0" err="1" smtClean="0">
                <a:latin typeface="Times New Roman" pitchFamily="18" charset="0"/>
                <a:cs typeface="Times New Roman" pitchFamily="18" charset="0"/>
              </a:rPr>
              <a:t>Shovan</a:t>
            </a:r>
            <a:r>
              <a:rPr lang="en-US" sz="2900" dirty="0" smtClean="0">
                <a:latin typeface="Times New Roman" pitchFamily="18" charset="0"/>
                <a:cs typeface="Times New Roman" pitchFamily="18" charset="0"/>
              </a:rPr>
              <a:t> </a:t>
            </a:r>
            <a:r>
              <a:rPr lang="en-US" sz="2900" dirty="0" err="1" smtClean="0">
                <a:latin typeface="Times New Roman" pitchFamily="18" charset="0"/>
                <a:cs typeface="Times New Roman" pitchFamily="18" charset="0"/>
              </a:rPr>
              <a:t>Lal</a:t>
            </a:r>
            <a:r>
              <a:rPr lang="en-US" sz="2900" dirty="0" smtClean="0">
                <a:latin typeface="Times New Roman" pitchFamily="18" charset="0"/>
                <a:cs typeface="Times New Roman" pitchFamily="18" charset="0"/>
              </a:rPr>
              <a:t> had not been able to finish his schooling. By eleven o’clock I had walked eight miles. When I met </a:t>
            </a:r>
            <a:r>
              <a:rPr lang="en-US" sz="2900" dirty="0" err="1" smtClean="0">
                <a:latin typeface="Times New Roman" pitchFamily="18" charset="0"/>
                <a:cs typeface="Times New Roman" pitchFamily="18" charset="0"/>
              </a:rPr>
              <a:t>Shovan</a:t>
            </a:r>
            <a:r>
              <a:rPr lang="en-US" sz="2900" dirty="0" smtClean="0">
                <a:latin typeface="Times New Roman" pitchFamily="18" charset="0"/>
                <a:cs typeface="Times New Roman" pitchFamily="18" charset="0"/>
              </a:rPr>
              <a:t> </a:t>
            </a:r>
            <a:r>
              <a:rPr lang="en-US" sz="2900" dirty="0" err="1" smtClean="0">
                <a:latin typeface="Times New Roman" pitchFamily="18" charset="0"/>
                <a:cs typeface="Times New Roman" pitchFamily="18" charset="0"/>
              </a:rPr>
              <a:t>Lal</a:t>
            </a:r>
            <a:r>
              <a:rPr lang="en-US" sz="2900" dirty="0" smtClean="0">
                <a:latin typeface="Times New Roman" pitchFamily="18" charset="0"/>
                <a:cs typeface="Times New Roman" pitchFamily="18" charset="0"/>
              </a:rPr>
              <a:t>, Connaught Circus was nearly deserted. “Hullo”, </a:t>
            </a:r>
            <a:r>
              <a:rPr lang="en-US" sz="2900" dirty="0" err="1" smtClean="0">
                <a:latin typeface="Times New Roman" pitchFamily="18" charset="0"/>
                <a:cs typeface="Times New Roman" pitchFamily="18" charset="0"/>
              </a:rPr>
              <a:t>Shovan</a:t>
            </a:r>
            <a:r>
              <a:rPr lang="en-US" sz="2900" dirty="0" smtClean="0">
                <a:latin typeface="Times New Roman" pitchFamily="18" charset="0"/>
                <a:cs typeface="Times New Roman" pitchFamily="18" charset="0"/>
              </a:rPr>
              <a:t> </a:t>
            </a:r>
            <a:r>
              <a:rPr lang="en-US" sz="2900" dirty="0" err="1" smtClean="0">
                <a:latin typeface="Times New Roman" pitchFamily="18" charset="0"/>
                <a:cs typeface="Times New Roman" pitchFamily="18" charset="0"/>
              </a:rPr>
              <a:t>Lal</a:t>
            </a:r>
            <a:r>
              <a:rPr lang="en-US" sz="2900" dirty="0" smtClean="0">
                <a:latin typeface="Times New Roman" pitchFamily="18" charset="0"/>
                <a:cs typeface="Times New Roman" pitchFamily="18" charset="0"/>
              </a:rPr>
              <a:t> said, greeting me in Hindi. “Hullo”, I replied as a few men around him moved aside to let me come to him. “These are my friends”, </a:t>
            </a:r>
            <a:r>
              <a:rPr lang="en-US" sz="2900" dirty="0" err="1" smtClean="0">
                <a:latin typeface="Times New Roman" pitchFamily="18" charset="0"/>
                <a:cs typeface="Times New Roman" pitchFamily="18" charset="0"/>
              </a:rPr>
              <a:t>Shovan</a:t>
            </a:r>
            <a:r>
              <a:rPr lang="en-US" sz="2900" dirty="0" smtClean="0">
                <a:latin typeface="Times New Roman" pitchFamily="18" charset="0"/>
                <a:cs typeface="Times New Roman" pitchFamily="18" charset="0"/>
              </a:rPr>
              <a:t> </a:t>
            </a:r>
            <a:r>
              <a:rPr lang="en-US" sz="2900" dirty="0" err="1" smtClean="0">
                <a:latin typeface="Times New Roman" pitchFamily="18" charset="0"/>
                <a:cs typeface="Times New Roman" pitchFamily="18" charset="0"/>
              </a:rPr>
              <a:t>Lal</a:t>
            </a:r>
            <a:r>
              <a:rPr lang="en-US" sz="2900" dirty="0" smtClean="0">
                <a:latin typeface="Times New Roman" pitchFamily="18" charset="0"/>
                <a:cs typeface="Times New Roman" pitchFamily="18" charset="0"/>
              </a:rPr>
              <a:t> added waving his hand over the group. “What do they have to say about my working with them here in Connaught Circus?” “Well”, </a:t>
            </a:r>
            <a:r>
              <a:rPr lang="en-US" sz="2900" dirty="0" err="1" smtClean="0">
                <a:latin typeface="Times New Roman" pitchFamily="18" charset="0"/>
                <a:cs typeface="Times New Roman" pitchFamily="18" charset="0"/>
              </a:rPr>
              <a:t>Shovan</a:t>
            </a:r>
            <a:r>
              <a:rPr lang="en-US" sz="2900" dirty="0" smtClean="0">
                <a:latin typeface="Times New Roman" pitchFamily="18" charset="0"/>
                <a:cs typeface="Times New Roman" pitchFamily="18" charset="0"/>
              </a:rPr>
              <a:t> </a:t>
            </a:r>
            <a:r>
              <a:rPr lang="en-US" sz="2900" dirty="0" err="1" smtClean="0">
                <a:latin typeface="Times New Roman" pitchFamily="18" charset="0"/>
                <a:cs typeface="Times New Roman" pitchFamily="18" charset="0"/>
              </a:rPr>
              <a:t>Lal</a:t>
            </a:r>
            <a:r>
              <a:rPr lang="en-US" sz="2900" dirty="0" smtClean="0">
                <a:latin typeface="Times New Roman" pitchFamily="18" charset="0"/>
                <a:cs typeface="Times New Roman" pitchFamily="18" charset="0"/>
              </a:rPr>
              <a:t> replied, pulling a face. Just then one of the younger men started speaking very fast in a strange dialect I could not easily follow. This was taken up by an older man and in a few minutes four others joined in. When they stopped talking, </a:t>
            </a:r>
            <a:r>
              <a:rPr lang="en-US" sz="2900" dirty="0" err="1" smtClean="0">
                <a:latin typeface="Times New Roman" pitchFamily="18" charset="0"/>
                <a:cs typeface="Times New Roman" pitchFamily="18" charset="0"/>
              </a:rPr>
              <a:t>Shovan</a:t>
            </a:r>
            <a:r>
              <a:rPr lang="en-US" sz="2900" dirty="0" smtClean="0">
                <a:latin typeface="Times New Roman" pitchFamily="18" charset="0"/>
                <a:cs typeface="Times New Roman" pitchFamily="18" charset="0"/>
              </a:rPr>
              <a:t> </a:t>
            </a:r>
            <a:r>
              <a:rPr lang="en-US" sz="2900" dirty="0" err="1" smtClean="0">
                <a:latin typeface="Times New Roman" pitchFamily="18" charset="0"/>
                <a:cs typeface="Times New Roman" pitchFamily="18" charset="0"/>
              </a:rPr>
              <a:t>Lal</a:t>
            </a:r>
            <a:r>
              <a:rPr lang="en-US" sz="2900" dirty="0" smtClean="0">
                <a:latin typeface="Times New Roman" pitchFamily="18" charset="0"/>
                <a:cs typeface="Times New Roman" pitchFamily="18" charset="0"/>
              </a:rPr>
              <a:t>, who had been quiet all this time, translated for me. </a:t>
            </a:r>
            <a:endParaRPr lang="en-US" sz="29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a:bodyPr>
          <a:lstStyle/>
          <a:p>
            <a:r>
              <a:rPr lang="en-US" sz="800" dirty="0" smtClean="0"/>
              <a:t>.</a:t>
            </a:r>
            <a:endParaRPr lang="en-US" sz="800" dirty="0"/>
          </a:p>
        </p:txBody>
      </p:sp>
      <p:sp>
        <p:nvSpPr>
          <p:cNvPr id="3" name="Content Placeholder 2"/>
          <p:cNvSpPr>
            <a:spLocks noGrp="1"/>
          </p:cNvSpPr>
          <p:nvPr>
            <p:ph idx="1"/>
          </p:nvPr>
        </p:nvSpPr>
        <p:spPr>
          <a:xfrm>
            <a:off x="457200" y="838200"/>
            <a:ext cx="8458200" cy="5715000"/>
          </a:xfrm>
        </p:spPr>
        <p:txBody>
          <a:bodyPr>
            <a:normAutofit fontScale="25000" lnSpcReduction="20000"/>
          </a:bodyPr>
          <a:lstStyle/>
          <a:p>
            <a:pPr algn="just">
              <a:lnSpc>
                <a:spcPct val="120000"/>
              </a:lnSpc>
              <a:buNone/>
            </a:pPr>
            <a:r>
              <a:rPr lang="en-US" dirty="0" smtClean="0"/>
              <a:t>			</a:t>
            </a:r>
            <a:r>
              <a:rPr lang="en-US" sz="8000" dirty="0" smtClean="0">
                <a:latin typeface="Times New Roman" pitchFamily="18" charset="0"/>
                <a:cs typeface="Times New Roman" pitchFamily="18" charset="0"/>
              </a:rPr>
              <a:t>The Union was having trouble with the authorities. They had refused to grant a license to the </a:t>
            </a:r>
            <a:r>
              <a:rPr lang="en-US" sz="8000" dirty="0" err="1" smtClean="0">
                <a:latin typeface="Times New Roman" pitchFamily="18" charset="0"/>
                <a:cs typeface="Times New Roman" pitchFamily="18" charset="0"/>
              </a:rPr>
              <a:t>Shoeshines</a:t>
            </a:r>
            <a:r>
              <a:rPr lang="en-US" sz="8000" dirty="0" smtClean="0">
                <a:latin typeface="Times New Roman" pitchFamily="18" charset="0"/>
                <a:cs typeface="Times New Roman" pitchFamily="18" charset="0"/>
              </a:rPr>
              <a:t>, although hawkers could apply for one. So in effect, polishing shoes on the pavement was illegal, like begging, and one had to depend on the goodwill of the policeman. The head of the </a:t>
            </a:r>
            <a:r>
              <a:rPr lang="en-US" sz="8000" dirty="0" err="1" smtClean="0">
                <a:latin typeface="Times New Roman" pitchFamily="18" charset="0"/>
                <a:cs typeface="Times New Roman" pitchFamily="18" charset="0"/>
              </a:rPr>
              <a:t>Shoeshines’</a:t>
            </a:r>
            <a:r>
              <a:rPr lang="en-US" sz="8000" dirty="0" smtClean="0">
                <a:latin typeface="Times New Roman" pitchFamily="18" charset="0"/>
                <a:cs typeface="Times New Roman" pitchFamily="18" charset="0"/>
              </a:rPr>
              <a:t> Union knew some English but obviously someone with better knowledge of the language would be of great help. So, though most of group was against letting me in, they had reluctantly agreed to give me a chance provided I helped out with the correspondence. I literally jumped for joy and gave </a:t>
            </a:r>
            <a:r>
              <a:rPr lang="en-US" sz="8000" dirty="0" err="1" smtClean="0">
                <a:latin typeface="Times New Roman" pitchFamily="18" charset="0"/>
                <a:cs typeface="Times New Roman" pitchFamily="18" charset="0"/>
              </a:rPr>
              <a:t>Shovan</a:t>
            </a:r>
            <a:r>
              <a:rPr lang="en-US" sz="8000" dirty="0" smtClean="0">
                <a:latin typeface="Times New Roman" pitchFamily="18" charset="0"/>
                <a:cs typeface="Times New Roman" pitchFamily="18" charset="0"/>
              </a:rPr>
              <a:t> </a:t>
            </a:r>
            <a:r>
              <a:rPr lang="en-US" sz="8000" dirty="0" err="1" smtClean="0">
                <a:latin typeface="Times New Roman" pitchFamily="18" charset="0"/>
                <a:cs typeface="Times New Roman" pitchFamily="18" charset="0"/>
              </a:rPr>
              <a:t>Lal</a:t>
            </a:r>
            <a:r>
              <a:rPr lang="en-US" sz="8000" dirty="0" smtClean="0">
                <a:latin typeface="Times New Roman" pitchFamily="18" charset="0"/>
                <a:cs typeface="Times New Roman" pitchFamily="18" charset="0"/>
              </a:rPr>
              <a:t> a close hug. “They also say,” he added, “that we take a collection for you to buy the box and the rest of the materials. So you can keep the five rupees to buy food and other things till you begin to earn a little. And after a few weeks you can pay back the money for the box.” A toffee tin was passed around and a little over seven rupees was collected that evening. “We will get more tomorrow, “</a:t>
            </a:r>
            <a:r>
              <a:rPr lang="en-US" sz="8000" dirty="0" err="1" smtClean="0">
                <a:latin typeface="Times New Roman" pitchFamily="18" charset="0"/>
                <a:cs typeface="Times New Roman" pitchFamily="18" charset="0"/>
              </a:rPr>
              <a:t>Shovan</a:t>
            </a:r>
            <a:r>
              <a:rPr lang="en-US" sz="8000" dirty="0" smtClean="0">
                <a:latin typeface="Times New Roman" pitchFamily="18" charset="0"/>
                <a:cs typeface="Times New Roman" pitchFamily="18" charset="0"/>
              </a:rPr>
              <a:t> </a:t>
            </a:r>
            <a:r>
              <a:rPr lang="en-US" sz="8000" dirty="0" err="1" smtClean="0">
                <a:latin typeface="Times New Roman" pitchFamily="18" charset="0"/>
                <a:cs typeface="Times New Roman" pitchFamily="18" charset="0"/>
              </a:rPr>
              <a:t>Lal</a:t>
            </a:r>
            <a:r>
              <a:rPr lang="en-US" sz="8000" dirty="0" smtClean="0">
                <a:latin typeface="Times New Roman" pitchFamily="18" charset="0"/>
                <a:cs typeface="Times New Roman" pitchFamily="18" charset="0"/>
              </a:rPr>
              <a:t> said, “when the rest are here. You know there are thirty of us who work in Connaught circus.” The group dispersed and I went home with </a:t>
            </a:r>
            <a:r>
              <a:rPr lang="en-US" sz="8000" dirty="0" err="1" smtClean="0">
                <a:latin typeface="Times New Roman" pitchFamily="18" charset="0"/>
                <a:cs typeface="Times New Roman" pitchFamily="18" charset="0"/>
              </a:rPr>
              <a:t>Shovan</a:t>
            </a:r>
            <a:r>
              <a:rPr lang="en-US" sz="8000" dirty="0" smtClean="0">
                <a:latin typeface="Times New Roman" pitchFamily="18" charset="0"/>
                <a:cs typeface="Times New Roman" pitchFamily="18" charset="0"/>
              </a:rPr>
              <a:t> </a:t>
            </a:r>
            <a:r>
              <a:rPr lang="en-US" sz="8000" dirty="0" err="1" smtClean="0">
                <a:latin typeface="Times New Roman" pitchFamily="18" charset="0"/>
                <a:cs typeface="Times New Roman" pitchFamily="18" charset="0"/>
              </a:rPr>
              <a:t>Lal</a:t>
            </a:r>
            <a:r>
              <a:rPr lang="en-US" sz="8000" dirty="0" smtClean="0">
                <a:latin typeface="Times New Roman" pitchFamily="18" charset="0"/>
                <a:cs typeface="Times New Roman" pitchFamily="18" charset="0"/>
              </a:rPr>
              <a:t> that night.</a:t>
            </a:r>
          </a:p>
          <a:p>
            <a:pPr algn="just">
              <a:buNone/>
            </a:pPr>
            <a:endParaRPr lang="en-US" sz="8000" dirty="0" smtClean="0">
              <a:latin typeface="Times New Roman" pitchFamily="18" charset="0"/>
              <a:cs typeface="Times New Roman" pitchFamily="18" charset="0"/>
            </a:endParaRPr>
          </a:p>
          <a:p>
            <a:pPr algn="just">
              <a:buNone/>
            </a:pPr>
            <a:r>
              <a:rPr lang="en-US" sz="8000" dirty="0" smtClean="0">
                <a:latin typeface="Times New Roman" pitchFamily="18" charset="0"/>
                <a:cs typeface="Times New Roman" pitchFamily="18" charset="0"/>
              </a:rPr>
              <a:t>						      – </a:t>
            </a:r>
            <a:r>
              <a:rPr lang="en-US" sz="8000" dirty="0" err="1" smtClean="0">
                <a:latin typeface="Times New Roman" pitchFamily="18" charset="0"/>
                <a:cs typeface="Times New Roman" pitchFamily="18" charset="0"/>
              </a:rPr>
              <a:t>Sasthi</a:t>
            </a:r>
            <a:r>
              <a:rPr lang="en-US" sz="8000" dirty="0" smtClean="0">
                <a:latin typeface="Times New Roman" pitchFamily="18" charset="0"/>
                <a:cs typeface="Times New Roman" pitchFamily="18" charset="0"/>
              </a:rPr>
              <a:t> </a:t>
            </a:r>
            <a:r>
              <a:rPr lang="en-US" sz="8000" dirty="0" err="1" smtClean="0">
                <a:latin typeface="Times New Roman" pitchFamily="18" charset="0"/>
                <a:cs typeface="Times New Roman" pitchFamily="18" charset="0"/>
              </a:rPr>
              <a:t>Brata</a:t>
            </a:r>
            <a:r>
              <a:rPr lang="en-US" sz="8000" dirty="0" smtClean="0">
                <a:latin typeface="Times New Roman" pitchFamily="18" charset="0"/>
                <a:cs typeface="Times New Roman" pitchFamily="18" charset="0"/>
              </a:rPr>
              <a:t> (an adaptation)</a:t>
            </a:r>
          </a:p>
          <a:p>
            <a:pPr>
              <a:buNone/>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73</TotalTime>
  <Words>112</Words>
  <Application>Microsoft Office PowerPoint</Application>
  <PresentationFormat>On-screen Show (4:3)</PresentationFormat>
  <Paragraphs>51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vt:lpstr>
      <vt:lpstr>     </vt:lpstr>
      <vt:lpstr>ACTIVITIES BASED  ON A PROSE </vt:lpstr>
      <vt:lpstr>THE SHOE SHINE</vt:lpstr>
      <vt:lpstr>.</vt:lpstr>
      <vt:lpstr>.</vt:lpstr>
      <vt:lpstr>.</vt:lpstr>
      <vt:lpstr>.</vt:lpstr>
      <vt:lpstr>.</vt:lpstr>
      <vt:lpstr>.</vt:lpstr>
      <vt:lpstr>Activities</vt:lpstr>
      <vt:lpstr>Group-2</vt:lpstr>
      <vt:lpstr>Note </vt:lpstr>
      <vt:lpstr>.</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Pedagogy of English Activity session</dc:title>
  <dc:creator>Hema</dc:creator>
  <cp:lastModifiedBy>Hema</cp:lastModifiedBy>
  <cp:revision>67</cp:revision>
  <dcterms:created xsi:type="dcterms:W3CDTF">2006-08-16T00:00:00Z</dcterms:created>
  <dcterms:modified xsi:type="dcterms:W3CDTF">2019-10-04T09:41:16Z</dcterms:modified>
</cp:coreProperties>
</file>